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59" r:id="rId7"/>
    <p:sldId id="258" r:id="rId8"/>
    <p:sldId id="261" r:id="rId9"/>
    <p:sldId id="260" r:id="rId10"/>
    <p:sldId id="262" r:id="rId11"/>
    <p:sldId id="263" r:id="rId12"/>
    <p:sldId id="264" r:id="rId13"/>
    <p:sldId id="267" r:id="rId14"/>
    <p:sldId id="268" r:id="rId15"/>
    <p:sldId id="265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F1CDE0-0841-41D6-878A-E1D74D0AB3B7}" v="216" dt="2020-08-06T05:14:53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12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M SNSACD" userId="S::chemsnsacd@snscecbe.onmicrosoft.com::593904ba-4d1c-4240-a6e1-3e4882e68d67" providerId="AD" clId="Web-{73F1CDE0-0841-41D6-878A-E1D74D0AB3B7}"/>
    <pc:docChg chg="modSld">
      <pc:chgData name="CHEM SNSACD" userId="S::chemsnsacd@snscecbe.onmicrosoft.com::593904ba-4d1c-4240-a6e1-3e4882e68d67" providerId="AD" clId="Web-{73F1CDE0-0841-41D6-878A-E1D74D0AB3B7}" dt="2020-08-06T05:14:53.628" v="205" actId="1076"/>
      <pc:docMkLst>
        <pc:docMk/>
      </pc:docMkLst>
      <pc:sldChg chg="modSp">
        <pc:chgData name="CHEM SNSACD" userId="S::chemsnsacd@snscecbe.onmicrosoft.com::593904ba-4d1c-4240-a6e1-3e4882e68d67" providerId="AD" clId="Web-{73F1CDE0-0841-41D6-878A-E1D74D0AB3B7}" dt="2020-08-06T04:53:52.004" v="31" actId="20577"/>
        <pc:sldMkLst>
          <pc:docMk/>
          <pc:sldMk cId="0" sldId="257"/>
        </pc:sldMkLst>
        <pc:spChg chg="mod">
          <ac:chgData name="CHEM SNSACD" userId="S::chemsnsacd@snscecbe.onmicrosoft.com::593904ba-4d1c-4240-a6e1-3e4882e68d67" providerId="AD" clId="Web-{73F1CDE0-0841-41D6-878A-E1D74D0AB3B7}" dt="2020-08-06T04:53:33.035" v="25" actId="20577"/>
          <ac:spMkLst>
            <pc:docMk/>
            <pc:sldMk cId="0" sldId="257"/>
            <ac:spMk id="13" creationId="{00000000-0000-0000-0000-000000000000}"/>
          </ac:spMkLst>
        </pc:spChg>
        <pc:spChg chg="mod">
          <ac:chgData name="CHEM SNSACD" userId="S::chemsnsacd@snscecbe.onmicrosoft.com::593904ba-4d1c-4240-a6e1-3e4882e68d67" providerId="AD" clId="Web-{73F1CDE0-0841-41D6-878A-E1D74D0AB3B7}" dt="2020-08-06T04:53:52.004" v="31" actId="20577"/>
          <ac:spMkLst>
            <pc:docMk/>
            <pc:sldMk cId="0" sldId="257"/>
            <ac:spMk id="30723" creationId="{00000000-0000-0000-0000-000000000000}"/>
          </ac:spMkLst>
        </pc:spChg>
        <pc:picChg chg="mod">
          <ac:chgData name="CHEM SNSACD" userId="S::chemsnsacd@snscecbe.onmicrosoft.com::593904ba-4d1c-4240-a6e1-3e4882e68d67" providerId="AD" clId="Web-{73F1CDE0-0841-41D6-878A-E1D74D0AB3B7}" dt="2020-08-06T04:53:33.004" v="24" actId="1076"/>
          <ac:picMkLst>
            <pc:docMk/>
            <pc:sldMk cId="0" sldId="257"/>
            <ac:picMk id="30724" creationId="{00000000-0000-0000-0000-000000000000}"/>
          </ac:picMkLst>
        </pc:picChg>
      </pc:sldChg>
      <pc:sldChg chg="modSp">
        <pc:chgData name="CHEM SNSACD" userId="S::chemsnsacd@snscecbe.onmicrosoft.com::593904ba-4d1c-4240-a6e1-3e4882e68d67" providerId="AD" clId="Web-{73F1CDE0-0841-41D6-878A-E1D74D0AB3B7}" dt="2020-08-06T04:50:30.598" v="0" actId="20577"/>
        <pc:sldMkLst>
          <pc:docMk/>
          <pc:sldMk cId="0" sldId="258"/>
        </pc:sldMkLst>
        <pc:spChg chg="mod">
          <ac:chgData name="CHEM SNSACD" userId="S::chemsnsacd@snscecbe.onmicrosoft.com::593904ba-4d1c-4240-a6e1-3e4882e68d67" providerId="AD" clId="Web-{73F1CDE0-0841-41D6-878A-E1D74D0AB3B7}" dt="2020-08-06T04:50:30.598" v="0" actId="20577"/>
          <ac:spMkLst>
            <pc:docMk/>
            <pc:sldMk cId="0" sldId="258"/>
            <ac:spMk id="9" creationId="{00000000-0000-0000-0000-000000000000}"/>
          </ac:spMkLst>
        </pc:spChg>
      </pc:sldChg>
      <pc:sldChg chg="modSp">
        <pc:chgData name="CHEM SNSACD" userId="S::chemsnsacd@snscecbe.onmicrosoft.com::593904ba-4d1c-4240-a6e1-3e4882e68d67" providerId="AD" clId="Web-{73F1CDE0-0841-41D6-878A-E1D74D0AB3B7}" dt="2020-08-06T04:54:52.379" v="35" actId="1076"/>
        <pc:sldMkLst>
          <pc:docMk/>
          <pc:sldMk cId="0" sldId="262"/>
        </pc:sldMkLst>
        <pc:spChg chg="mod">
          <ac:chgData name="CHEM SNSACD" userId="S::chemsnsacd@snscecbe.onmicrosoft.com::593904ba-4d1c-4240-a6e1-3e4882e68d67" providerId="AD" clId="Web-{73F1CDE0-0841-41D6-878A-E1D74D0AB3B7}" dt="2020-08-06T04:54:52.379" v="35" actId="1076"/>
          <ac:spMkLst>
            <pc:docMk/>
            <pc:sldMk cId="0" sldId="262"/>
            <ac:spMk id="20" creationId="{00000000-0000-0000-0000-000000000000}"/>
          </ac:spMkLst>
        </pc:spChg>
        <pc:picChg chg="mod">
          <ac:chgData name="CHEM SNSACD" userId="S::chemsnsacd@snscecbe.onmicrosoft.com::593904ba-4d1c-4240-a6e1-3e4882e68d67" providerId="AD" clId="Web-{73F1CDE0-0841-41D6-878A-E1D74D0AB3B7}" dt="2020-08-06T04:54:48.129" v="34" actId="14100"/>
          <ac:picMkLst>
            <pc:docMk/>
            <pc:sldMk cId="0" sldId="262"/>
            <ac:picMk id="22544" creationId="{00000000-0000-0000-0000-000000000000}"/>
          </ac:picMkLst>
        </pc:picChg>
      </pc:sldChg>
      <pc:sldChg chg="addSp delSp modSp">
        <pc:chgData name="CHEM SNSACD" userId="S::chemsnsacd@snscecbe.onmicrosoft.com::593904ba-4d1c-4240-a6e1-3e4882e68d67" providerId="AD" clId="Web-{73F1CDE0-0841-41D6-878A-E1D74D0AB3B7}" dt="2020-08-06T05:07:14.737" v="110" actId="1076"/>
        <pc:sldMkLst>
          <pc:docMk/>
          <pc:sldMk cId="0" sldId="266"/>
        </pc:sldMkLst>
        <pc:spChg chg="add mod">
          <ac:chgData name="CHEM SNSACD" userId="S::chemsnsacd@snscecbe.onmicrosoft.com::593904ba-4d1c-4240-a6e1-3e4882e68d67" providerId="AD" clId="Web-{73F1CDE0-0841-41D6-878A-E1D74D0AB3B7}" dt="2020-08-06T05:07:14.737" v="110" actId="1076"/>
          <ac:spMkLst>
            <pc:docMk/>
            <pc:sldMk cId="0" sldId="266"/>
            <ac:spMk id="2" creationId="{C6731A58-C557-4A8F-83FB-EEF274F3E24B}"/>
          </ac:spMkLst>
        </pc:spChg>
        <pc:spChg chg="add del">
          <ac:chgData name="CHEM SNSACD" userId="S::chemsnsacd@snscecbe.onmicrosoft.com::593904ba-4d1c-4240-a6e1-3e4882e68d67" providerId="AD" clId="Web-{73F1CDE0-0841-41D6-878A-E1D74D0AB3B7}" dt="2020-08-06T04:58:42.238" v="63"/>
          <ac:spMkLst>
            <pc:docMk/>
            <pc:sldMk cId="0" sldId="266"/>
            <ac:spMk id="3" creationId="{CFBE27A9-E626-4FE6-9C51-EE61406852B3}"/>
          </ac:spMkLst>
        </pc:spChg>
        <pc:spChg chg="add del mod">
          <ac:chgData name="CHEM SNSACD" userId="S::chemsnsacd@snscecbe.onmicrosoft.com::593904ba-4d1c-4240-a6e1-3e4882e68d67" providerId="AD" clId="Web-{73F1CDE0-0841-41D6-878A-E1D74D0AB3B7}" dt="2020-08-06T04:58:42.222" v="62"/>
          <ac:spMkLst>
            <pc:docMk/>
            <pc:sldMk cId="0" sldId="266"/>
            <ac:spMk id="4" creationId="{3CE21AB8-F815-400A-B4CB-B29C92B5EE53}"/>
          </ac:spMkLst>
        </pc:spChg>
        <pc:spChg chg="add">
          <ac:chgData name="CHEM SNSACD" userId="S::chemsnsacd@snscecbe.onmicrosoft.com::593904ba-4d1c-4240-a6e1-3e4882e68d67" providerId="AD" clId="Web-{73F1CDE0-0841-41D6-878A-E1D74D0AB3B7}" dt="2020-08-06T05:03:08.894" v="99"/>
          <ac:spMkLst>
            <pc:docMk/>
            <pc:sldMk cId="0" sldId="266"/>
            <ac:spMk id="6" creationId="{12D4DA33-1F84-4C6B-A584-5D63B6F879B5}"/>
          </ac:spMkLst>
        </pc:spChg>
        <pc:spChg chg="add">
          <ac:chgData name="CHEM SNSACD" userId="S::chemsnsacd@snscecbe.onmicrosoft.com::593904ba-4d1c-4240-a6e1-3e4882e68d67" providerId="AD" clId="Web-{73F1CDE0-0841-41D6-878A-E1D74D0AB3B7}" dt="2020-08-06T05:07:14.456" v="100"/>
          <ac:spMkLst>
            <pc:docMk/>
            <pc:sldMk cId="0" sldId="266"/>
            <ac:spMk id="7" creationId="{A9ED4700-7A8E-4DA2-B782-7E9791033DE0}"/>
          </ac:spMkLst>
        </pc:spChg>
        <pc:spChg chg="add">
          <ac:chgData name="CHEM SNSACD" userId="S::chemsnsacd@snscecbe.onmicrosoft.com::593904ba-4d1c-4240-a6e1-3e4882e68d67" providerId="AD" clId="Web-{73F1CDE0-0841-41D6-878A-E1D74D0AB3B7}" dt="2020-08-06T05:07:14.487" v="101"/>
          <ac:spMkLst>
            <pc:docMk/>
            <pc:sldMk cId="0" sldId="266"/>
            <ac:spMk id="8" creationId="{B08E777E-EF49-4902-B7B2-264578DF2364}"/>
          </ac:spMkLst>
        </pc:spChg>
        <pc:picChg chg="add mod">
          <ac:chgData name="CHEM SNSACD" userId="S::chemsnsacd@snscecbe.onmicrosoft.com::593904ba-4d1c-4240-a6e1-3e4882e68d67" providerId="AD" clId="Web-{73F1CDE0-0841-41D6-878A-E1D74D0AB3B7}" dt="2020-08-06T05:00:54.347" v="74" actId="14100"/>
          <ac:picMkLst>
            <pc:docMk/>
            <pc:sldMk cId="0" sldId="266"/>
            <ac:picMk id="5" creationId="{73E30101-9E67-4ACA-ACC1-E3A4C61246DB}"/>
          </ac:picMkLst>
        </pc:picChg>
      </pc:sldChg>
      <pc:sldChg chg="addSp delSp modSp">
        <pc:chgData name="CHEM SNSACD" userId="S::chemsnsacd@snscecbe.onmicrosoft.com::593904ba-4d1c-4240-a6e1-3e4882e68d67" providerId="AD" clId="Web-{73F1CDE0-0841-41D6-878A-E1D74D0AB3B7}" dt="2020-08-06T05:14:53.628" v="205" actId="1076"/>
        <pc:sldMkLst>
          <pc:docMk/>
          <pc:sldMk cId="0" sldId="267"/>
        </pc:sldMkLst>
        <pc:spChg chg="add mod">
          <ac:chgData name="CHEM SNSACD" userId="S::chemsnsacd@snscecbe.onmicrosoft.com::593904ba-4d1c-4240-a6e1-3e4882e68d67" providerId="AD" clId="Web-{73F1CDE0-0841-41D6-878A-E1D74D0AB3B7}" dt="2020-08-06T05:14:25.612" v="191" actId="20577"/>
          <ac:spMkLst>
            <pc:docMk/>
            <pc:sldMk cId="0" sldId="267"/>
            <ac:spMk id="3" creationId="{708EF4A3-6B7E-46E8-BFCF-E67E3204B9ED}"/>
          </ac:spMkLst>
        </pc:spChg>
        <pc:spChg chg="add del mod">
          <ac:chgData name="CHEM SNSACD" userId="S::chemsnsacd@snscecbe.onmicrosoft.com::593904ba-4d1c-4240-a6e1-3e4882e68d67" providerId="AD" clId="Web-{73F1CDE0-0841-41D6-878A-E1D74D0AB3B7}" dt="2020-08-06T05:09:33.300" v="125"/>
          <ac:spMkLst>
            <pc:docMk/>
            <pc:sldMk cId="0" sldId="267"/>
            <ac:spMk id="4" creationId="{EDF0C339-CA4D-4072-8D47-10CF9FFBE422}"/>
          </ac:spMkLst>
        </pc:spChg>
        <pc:spChg chg="add del">
          <ac:chgData name="CHEM SNSACD" userId="S::chemsnsacd@snscecbe.onmicrosoft.com::593904ba-4d1c-4240-a6e1-3e4882e68d67" providerId="AD" clId="Web-{73F1CDE0-0841-41D6-878A-E1D74D0AB3B7}" dt="2020-08-06T05:09:39.722" v="126"/>
          <ac:spMkLst>
            <pc:docMk/>
            <pc:sldMk cId="0" sldId="267"/>
            <ac:spMk id="5" creationId="{4E831462-E1F7-47D6-883D-E27478D3408E}"/>
          </ac:spMkLst>
        </pc:spChg>
        <pc:spChg chg="add mod">
          <ac:chgData name="CHEM SNSACD" userId="S::chemsnsacd@snscecbe.onmicrosoft.com::593904ba-4d1c-4240-a6e1-3e4882e68d67" providerId="AD" clId="Web-{73F1CDE0-0841-41D6-878A-E1D74D0AB3B7}" dt="2020-08-06T05:14:44.159" v="200" actId="20577"/>
          <ac:spMkLst>
            <pc:docMk/>
            <pc:sldMk cId="0" sldId="267"/>
            <ac:spMk id="6" creationId="{470D5806-6F8A-45BD-B225-41FCC89802BB}"/>
          </ac:spMkLst>
        </pc:spChg>
        <pc:picChg chg="add mod">
          <ac:chgData name="CHEM SNSACD" userId="S::chemsnsacd@snscecbe.onmicrosoft.com::593904ba-4d1c-4240-a6e1-3e4882e68d67" providerId="AD" clId="Web-{73F1CDE0-0841-41D6-878A-E1D74D0AB3B7}" dt="2020-08-06T05:14:52.331" v="204" actId="14100"/>
          <ac:picMkLst>
            <pc:docMk/>
            <pc:sldMk cId="0" sldId="267"/>
            <ac:picMk id="2" creationId="{8CBA6395-85AD-410E-8BF0-F4346DCE0C10}"/>
          </ac:picMkLst>
        </pc:picChg>
        <pc:picChg chg="add mod">
          <ac:chgData name="CHEM SNSACD" userId="S::chemsnsacd@snscecbe.onmicrosoft.com::593904ba-4d1c-4240-a6e1-3e4882e68d67" providerId="AD" clId="Web-{73F1CDE0-0841-41D6-878A-E1D74D0AB3B7}" dt="2020-08-06T05:14:53.628" v="205" actId="1076"/>
          <ac:picMkLst>
            <pc:docMk/>
            <pc:sldMk cId="0" sldId="267"/>
            <ac:picMk id="7" creationId="{23F1142F-A4DF-431A-858F-906EE74DD409}"/>
          </ac:picMkLst>
        </pc:picChg>
      </pc:sldChg>
      <pc:sldChg chg="delSp modSp">
        <pc:chgData name="CHEM SNSACD" userId="S::chemsnsacd@snscecbe.onmicrosoft.com::593904ba-4d1c-4240-a6e1-3e4882e68d67" providerId="AD" clId="Web-{73F1CDE0-0841-41D6-878A-E1D74D0AB3B7}" dt="2020-08-06T05:01:53.675" v="83"/>
        <pc:sldMkLst>
          <pc:docMk/>
          <pc:sldMk cId="0" sldId="268"/>
        </pc:sldMkLst>
        <pc:spChg chg="del mod">
          <ac:chgData name="CHEM SNSACD" userId="S::chemsnsacd@snscecbe.onmicrosoft.com::593904ba-4d1c-4240-a6e1-3e4882e68d67" providerId="AD" clId="Web-{73F1CDE0-0841-41D6-878A-E1D74D0AB3B7}" dt="2020-08-06T05:01:53.675" v="83"/>
          <ac:spMkLst>
            <pc:docMk/>
            <pc:sldMk cId="0" sldId="268"/>
            <ac:spMk id="14" creationId="{00000000-0000-0000-0000-000000000000}"/>
          </ac:spMkLst>
        </pc:spChg>
        <pc:spChg chg="del mod">
          <ac:chgData name="CHEM SNSACD" userId="S::chemsnsacd@snscecbe.onmicrosoft.com::593904ba-4d1c-4240-a6e1-3e4882e68d67" providerId="AD" clId="Web-{73F1CDE0-0841-41D6-878A-E1D74D0AB3B7}" dt="2020-08-06T05:01:46.269" v="82"/>
          <ac:spMkLst>
            <pc:docMk/>
            <pc:sldMk cId="0" sldId="268"/>
            <ac:spMk id="17" creationId="{00000000-0000-0000-0000-000000000000}"/>
          </ac:spMkLst>
        </pc:spChg>
        <pc:picChg chg="del">
          <ac:chgData name="CHEM SNSACD" userId="S::chemsnsacd@snscecbe.onmicrosoft.com::593904ba-4d1c-4240-a6e1-3e4882e68d67" providerId="AD" clId="Web-{73F1CDE0-0841-41D6-878A-E1D74D0AB3B7}" dt="2020-08-06T05:01:46.253" v="81"/>
          <ac:picMkLst>
            <pc:docMk/>
            <pc:sldMk cId="0" sldId="268"/>
            <ac:picMk id="51203" creationId="{00000000-0000-0000-0000-000000000000}"/>
          </ac:picMkLst>
        </pc:picChg>
        <pc:picChg chg="del">
          <ac:chgData name="CHEM SNSACD" userId="S::chemsnsacd@snscecbe.onmicrosoft.com::593904ba-4d1c-4240-a6e1-3e4882e68d67" providerId="AD" clId="Web-{73F1CDE0-0841-41D6-878A-E1D74D0AB3B7}" dt="2020-08-06T05:01:46.206" v="78"/>
          <ac:picMkLst>
            <pc:docMk/>
            <pc:sldMk cId="0" sldId="268"/>
            <ac:picMk id="51205" creationId="{00000000-0000-0000-0000-000000000000}"/>
          </ac:picMkLst>
        </pc:picChg>
      </pc:sldChg>
      <pc:sldChg chg="delSp modSp">
        <pc:chgData name="CHEM SNSACD" userId="S::chemsnsacd@snscecbe.onmicrosoft.com::593904ba-4d1c-4240-a6e1-3e4882e68d67" providerId="AD" clId="Web-{73F1CDE0-0841-41D6-878A-E1D74D0AB3B7}" dt="2020-08-06T05:01:58.347" v="88"/>
        <pc:sldMkLst>
          <pc:docMk/>
          <pc:sldMk cId="0" sldId="269"/>
        </pc:sldMkLst>
        <pc:spChg chg="del mod">
          <ac:chgData name="CHEM SNSACD" userId="S::chemsnsacd@snscecbe.onmicrosoft.com::593904ba-4d1c-4240-a6e1-3e4882e68d67" providerId="AD" clId="Web-{73F1CDE0-0841-41D6-878A-E1D74D0AB3B7}" dt="2020-08-06T05:01:58.332" v="87"/>
          <ac:spMkLst>
            <pc:docMk/>
            <pc:sldMk cId="0" sldId="269"/>
            <ac:spMk id="12" creationId="{00000000-0000-0000-0000-000000000000}"/>
          </ac:spMkLst>
        </pc:spChg>
        <pc:picChg chg="del">
          <ac:chgData name="CHEM SNSACD" userId="S::chemsnsacd@snscecbe.onmicrosoft.com::593904ba-4d1c-4240-a6e1-3e4882e68d67" providerId="AD" clId="Web-{73F1CDE0-0841-41D6-878A-E1D74D0AB3B7}" dt="2020-08-06T05:01:58.347" v="88"/>
          <ac:picMkLst>
            <pc:docMk/>
            <pc:sldMk cId="0" sldId="269"/>
            <ac:picMk id="53251" creationId="{00000000-0000-0000-0000-000000000000}"/>
          </ac:picMkLst>
        </pc:picChg>
      </pc:sldChg>
      <pc:sldChg chg="delSp modSp">
        <pc:chgData name="CHEM SNSACD" userId="S::chemsnsacd@snscecbe.onmicrosoft.com::593904ba-4d1c-4240-a6e1-3e4882e68d67" providerId="AD" clId="Web-{73F1CDE0-0841-41D6-878A-E1D74D0AB3B7}" dt="2020-08-06T05:02:19.894" v="93"/>
        <pc:sldMkLst>
          <pc:docMk/>
          <pc:sldMk cId="0" sldId="270"/>
        </pc:sldMkLst>
        <pc:spChg chg="del mod">
          <ac:chgData name="CHEM SNSACD" userId="S::chemsnsacd@snscecbe.onmicrosoft.com::593904ba-4d1c-4240-a6e1-3e4882e68d67" providerId="AD" clId="Web-{73F1CDE0-0841-41D6-878A-E1D74D0AB3B7}" dt="2020-08-06T05:02:19.863" v="92"/>
          <ac:spMkLst>
            <pc:docMk/>
            <pc:sldMk cId="0" sldId="270"/>
            <ac:spMk id="10" creationId="{00000000-0000-0000-0000-000000000000}"/>
          </ac:spMkLst>
        </pc:spChg>
        <pc:picChg chg="del">
          <ac:chgData name="CHEM SNSACD" userId="S::chemsnsacd@snscecbe.onmicrosoft.com::593904ba-4d1c-4240-a6e1-3e4882e68d67" providerId="AD" clId="Web-{73F1CDE0-0841-41D6-878A-E1D74D0AB3B7}" dt="2020-08-06T05:02:19.894" v="93"/>
          <ac:picMkLst>
            <pc:docMk/>
            <pc:sldMk cId="0" sldId="270"/>
            <ac:picMk id="5529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Google Shape;93;p1"/>
          <p:cNvSpPr/>
          <p:nvPr/>
        </p:nvSpPr>
        <p:spPr>
          <a:xfrm>
            <a:off x="1066800" y="723900"/>
            <a:ext cx="14478001" cy="478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</a:t>
            </a:r>
            <a:r>
              <a:rPr lang="en-US" sz="4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ACADEMY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fingerprint International School</a:t>
            </a:r>
            <a:endParaRPr sz="24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Affiliated to CBSE New Delhi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Affiliation No :1930610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GRADE  XII A (2020-21)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4;p1"/>
          <p:cNvSpPr/>
          <p:nvPr/>
        </p:nvSpPr>
        <p:spPr>
          <a:xfrm>
            <a:off x="2133600" y="5143500"/>
            <a:ext cx="1188720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COURSE NAME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: </a:t>
            </a:r>
            <a:r>
              <a:rPr lang="en-US" sz="3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BIOLOGY</a:t>
            </a:r>
            <a:r>
              <a:rPr lang="en-US" sz="3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(044)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Chapter-6 MOLECULAR BASIS OF INHERITANCE – INTRODUCTION </a:t>
            </a:r>
            <a:endParaRPr sz="36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420" y="594678"/>
            <a:ext cx="8229600" cy="1143000"/>
          </a:xfrm>
        </p:spPr>
        <p:txBody>
          <a:bodyPr/>
          <a:lstStyle/>
          <a:p>
            <a:r>
              <a:rPr lang="en-US" smtClean="0"/>
              <a:t>The Search for Genetic Material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88820"/>
            <a:ext cx="17465040" cy="800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 smtClean="0"/>
              <a:t>Known</a:t>
            </a:r>
          </a:p>
          <a:p>
            <a:pPr lvl="1" eaLnBrk="1" hangingPunct="1"/>
            <a:r>
              <a:rPr lang="en-US" sz="4400" dirty="0" smtClean="0"/>
              <a:t>Genes on chromosomes</a:t>
            </a:r>
          </a:p>
          <a:p>
            <a:pPr lvl="1" eaLnBrk="1" hangingPunct="1"/>
            <a:r>
              <a:rPr lang="en-US" sz="4400" dirty="0" smtClean="0"/>
              <a:t>Chromosomes made of DNA and protein</a:t>
            </a:r>
          </a:p>
          <a:p>
            <a:pPr eaLnBrk="1" hangingPunct="1"/>
            <a:r>
              <a:rPr lang="en-US" sz="4800" dirty="0" smtClean="0"/>
              <a:t>Unknown</a:t>
            </a:r>
          </a:p>
          <a:p>
            <a:pPr lvl="1" eaLnBrk="1" hangingPunct="1"/>
            <a:r>
              <a:rPr lang="en-US" sz="4400" dirty="0" smtClean="0"/>
              <a:t>Which chromosomal component was the genetic material</a:t>
            </a:r>
          </a:p>
          <a:p>
            <a:pPr lvl="2" eaLnBrk="1" hangingPunct="1"/>
            <a:r>
              <a:rPr lang="en-US" sz="4000" dirty="0" smtClean="0"/>
              <a:t>Protein</a:t>
            </a:r>
          </a:p>
          <a:p>
            <a:pPr lvl="3" eaLnBrk="1" hangingPunct="1"/>
            <a:r>
              <a:rPr lang="en-US" sz="3600" dirty="0" smtClean="0"/>
              <a:t>Heterogeneous class of macromolecules with specific functions</a:t>
            </a:r>
          </a:p>
          <a:p>
            <a:pPr lvl="3" eaLnBrk="1" hangingPunct="1"/>
            <a:r>
              <a:rPr lang="en-US" sz="3600" dirty="0" smtClean="0"/>
              <a:t>Case stronger initially</a:t>
            </a:r>
          </a:p>
          <a:p>
            <a:pPr lvl="2" eaLnBrk="1" hangingPunct="1"/>
            <a:r>
              <a:rPr lang="en-US" sz="4000" dirty="0" smtClean="0"/>
              <a:t>Nucleic acids</a:t>
            </a:r>
          </a:p>
          <a:p>
            <a:pPr lvl="3" eaLnBrk="1" hangingPunct="1"/>
            <a:r>
              <a:rPr lang="en-US" sz="3600" dirty="0" smtClean="0"/>
              <a:t>Physical and chemical properties too uniform for amount of variation</a:t>
            </a:r>
          </a:p>
          <a:p>
            <a:pPr lvl="3" eaLnBrk="1" hangingPunct="1"/>
            <a:r>
              <a:rPr lang="en-US" sz="3600" dirty="0" smtClean="0"/>
              <a:t>Experimentation gradually changed perceptions</a:t>
            </a:r>
          </a:p>
          <a:p>
            <a:pPr eaLnBrk="1" hangingPunct="1"/>
            <a:r>
              <a:rPr lang="en-US" sz="4800" dirty="0" smtClean="0"/>
              <a:t>DNA’s role clarified by studying bacteria and their viruses</a:t>
            </a:r>
          </a:p>
          <a:p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5" name="Picture 2" descr="D:\DNA-Structure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10001"/>
          <a:stretch>
            <a:fillRect/>
          </a:stretch>
        </p:blipFill>
        <p:spPr>
          <a:xfrm>
            <a:off x="2583180" y="365760"/>
            <a:ext cx="12393163" cy="9460764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320" y="617538"/>
            <a:ext cx="8229600" cy="1143000"/>
          </a:xfrm>
        </p:spPr>
        <p:txBody>
          <a:bodyPr/>
          <a:lstStyle/>
          <a:p>
            <a:r>
              <a:rPr lang="en-US" dirty="0" smtClean="0"/>
              <a:t>Cont….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857500"/>
            <a:ext cx="15110460" cy="658368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 The discovery of </a:t>
            </a:r>
            <a:r>
              <a:rPr lang="en-US" sz="4400" dirty="0" err="1" smtClean="0"/>
              <a:t>nuclein</a:t>
            </a:r>
            <a:r>
              <a:rPr lang="en-US" sz="4400" dirty="0" smtClean="0"/>
              <a:t> by </a:t>
            </a:r>
            <a:r>
              <a:rPr lang="en-US" sz="4400" dirty="0" err="1" smtClean="0"/>
              <a:t>Miescher</a:t>
            </a:r>
            <a:r>
              <a:rPr lang="en-US" sz="4400" dirty="0" smtClean="0"/>
              <a:t> and the proportion of principal of  inheritance by Mendel were same almost </a:t>
            </a:r>
          </a:p>
          <a:p>
            <a:endParaRPr lang="en-US" sz="4400" dirty="0" smtClean="0"/>
          </a:p>
          <a:p>
            <a:r>
              <a:rPr lang="en-US" sz="4400" dirty="0" smtClean="0"/>
              <a:t>Material from the nucleus of a cell, considered a single substance when first isolated in the late 1800s but later shown to consist of DNA and associated proteins. </a:t>
            </a:r>
          </a:p>
          <a:p>
            <a:endParaRPr lang="en-US" sz="4400" dirty="0" smtClean="0"/>
          </a:p>
          <a:p>
            <a:r>
              <a:rPr lang="en-US" sz="4400" dirty="0" smtClean="0"/>
              <a:t>In 1926 – the mechanism of inheritance had reached the molecular level gradually.</a:t>
            </a:r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338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DNA</a:t>
            </a:r>
            <a:b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2286000"/>
            <a:ext cx="16299180" cy="7406640"/>
          </a:xfrm>
        </p:spPr>
        <p:txBody>
          <a:bodyPr>
            <a:noAutofit/>
          </a:bodyPr>
          <a:lstStyle/>
          <a:p>
            <a:r>
              <a:rPr lang="en-US" sz="4800" dirty="0" smtClean="0"/>
              <a:t>Deoxyribonucleic acid (DNA)- genetic material in most organisms.</a:t>
            </a:r>
          </a:p>
          <a:p>
            <a:r>
              <a:rPr lang="en-US" sz="4800" dirty="0" smtClean="0"/>
              <a:t>Long polymer of </a:t>
            </a:r>
            <a:r>
              <a:rPr lang="en-US" sz="4800" dirty="0" err="1" smtClean="0"/>
              <a:t>deoxyribonucleotides</a:t>
            </a:r>
            <a:r>
              <a:rPr lang="en-US" sz="4800" dirty="0" smtClean="0"/>
              <a:t>.</a:t>
            </a:r>
          </a:p>
          <a:p>
            <a:r>
              <a:rPr lang="en-US" sz="4800" dirty="0" smtClean="0"/>
              <a:t>The </a:t>
            </a:r>
            <a:r>
              <a:rPr lang="en-US" sz="4800" dirty="0" err="1" smtClean="0"/>
              <a:t>no.of</a:t>
            </a:r>
            <a:r>
              <a:rPr lang="en-US" sz="4800" dirty="0" smtClean="0"/>
              <a:t> nucleotides or base pair in the DNA determines its length.</a:t>
            </a:r>
          </a:p>
          <a:p>
            <a:r>
              <a:rPr lang="en-US" sz="4800" dirty="0" smtClean="0"/>
              <a:t>Length is characteristics of an organisms.</a:t>
            </a:r>
          </a:p>
          <a:p>
            <a:pPr lvl="1"/>
            <a:r>
              <a:rPr lang="en-US" sz="4400" dirty="0" err="1" smtClean="0"/>
              <a:t>E.coil</a:t>
            </a:r>
            <a:r>
              <a:rPr lang="en-US" sz="4400" dirty="0" smtClean="0"/>
              <a:t> – 4.6 x 10</a:t>
            </a:r>
            <a:r>
              <a:rPr lang="en-US" sz="4400" baseline="30000" dirty="0" smtClean="0"/>
              <a:t>6</a:t>
            </a:r>
            <a:endParaRPr lang="en-US" sz="4400" dirty="0" smtClean="0"/>
          </a:p>
          <a:p>
            <a:pPr lvl="1"/>
            <a:r>
              <a:rPr lang="en-US" sz="4400" dirty="0" err="1" smtClean="0"/>
              <a:t>Bacteriophage</a:t>
            </a:r>
            <a:r>
              <a:rPr lang="en-US" sz="4400" dirty="0" smtClean="0"/>
              <a:t> </a:t>
            </a:r>
            <a:r>
              <a:rPr lang="el-GR" sz="4400" dirty="0" smtClean="0"/>
              <a:t>φ</a:t>
            </a:r>
            <a:r>
              <a:rPr lang="en-US" sz="4400" dirty="0" smtClean="0"/>
              <a:t> 174 </a:t>
            </a:r>
            <a:r>
              <a:rPr lang="en-US" sz="4400" b="1" dirty="0" smtClean="0"/>
              <a:t>– </a:t>
            </a:r>
            <a:r>
              <a:rPr lang="en-US" sz="4400" dirty="0" smtClean="0"/>
              <a:t>5,386 </a:t>
            </a:r>
            <a:r>
              <a:rPr lang="en-US" sz="4400" dirty="0" err="1" smtClean="0"/>
              <a:t>bp</a:t>
            </a:r>
            <a:endParaRPr lang="en-US" sz="4400" dirty="0" smtClean="0"/>
          </a:p>
          <a:p>
            <a:pPr lvl="1"/>
            <a:r>
              <a:rPr lang="en-US" sz="4400" dirty="0" smtClean="0"/>
              <a:t>Lambda phage – 48,502bp</a:t>
            </a:r>
          </a:p>
          <a:p>
            <a:pPr lvl="1"/>
            <a:r>
              <a:rPr lang="en-US" sz="4400" dirty="0" smtClean="0"/>
              <a:t>Human beings  - 3.3 x 10</a:t>
            </a:r>
            <a:r>
              <a:rPr lang="en-US" sz="4400" baseline="30000" dirty="0" smtClean="0"/>
              <a:t>9 </a:t>
            </a:r>
            <a:r>
              <a:rPr lang="en-US" sz="4400" dirty="0" smtClean="0"/>
              <a:t> </a:t>
            </a:r>
            <a:r>
              <a:rPr lang="en-US" sz="4400" dirty="0" err="1" smtClean="0"/>
              <a:t>bp</a:t>
            </a:r>
            <a:r>
              <a:rPr lang="en-US" sz="4400" dirty="0" smtClean="0"/>
              <a:t> (haploid number)</a:t>
            </a:r>
          </a:p>
          <a:p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5" name="Picture 2" descr="C:\Users\sns\Downloads\nuclei1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5979" y="0"/>
            <a:ext cx="13613607" cy="102870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0" y="297498"/>
            <a:ext cx="1140714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Structure of a poly nucleotide chain (DNA/RNA)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2263140"/>
            <a:ext cx="16893540" cy="758952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 nucleotide is composed of a nitrogenous base, pentose sugar and a phosphate group.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A PENTOSE SUGAR:</a:t>
            </a:r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pic>
        <p:nvPicPr>
          <p:cNvPr id="5" name="Picture 2" descr="C:\Users\sns\Downloads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0140" y="5318760"/>
            <a:ext cx="8923020" cy="383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491740"/>
            <a:ext cx="15339060" cy="69951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Nitrogen containing organic molecule – similar physical properties of a base.</a:t>
            </a:r>
          </a:p>
          <a:p>
            <a:r>
              <a:rPr lang="en-US" sz="4000" dirty="0" err="1" smtClean="0"/>
              <a:t>i</a:t>
            </a:r>
            <a:r>
              <a:rPr lang="en-US" sz="4000" dirty="0" smtClean="0"/>
              <a:t>. </a:t>
            </a:r>
            <a:r>
              <a:rPr lang="en-US" sz="4000" dirty="0" err="1" smtClean="0"/>
              <a:t>purines</a:t>
            </a:r>
            <a:r>
              <a:rPr lang="en-US" sz="4000" dirty="0" smtClean="0"/>
              <a:t>  - adenine and guanine</a:t>
            </a:r>
          </a:p>
          <a:p>
            <a:r>
              <a:rPr lang="en-US" sz="4000" dirty="0" smtClean="0"/>
              <a:t>ii. </a:t>
            </a:r>
            <a:r>
              <a:rPr lang="en-US" sz="4000" dirty="0" err="1" smtClean="0"/>
              <a:t>Pyrimidines</a:t>
            </a:r>
            <a:r>
              <a:rPr lang="en-US" sz="4000" dirty="0" smtClean="0"/>
              <a:t> – cytosine, </a:t>
            </a:r>
            <a:r>
              <a:rPr lang="en-US" sz="4000" dirty="0" err="1" smtClean="0"/>
              <a:t>uracil</a:t>
            </a:r>
            <a:r>
              <a:rPr lang="en-US" sz="4000" dirty="0" smtClean="0"/>
              <a:t> and thymine</a:t>
            </a:r>
          </a:p>
          <a:p>
            <a:r>
              <a:rPr lang="en-US" sz="4000" dirty="0" smtClean="0"/>
              <a:t>Adenine + ribose sugar                    adenosine </a:t>
            </a:r>
          </a:p>
          <a:p>
            <a:r>
              <a:rPr lang="en-US" sz="4000" dirty="0" smtClean="0"/>
              <a:t>Adenine + </a:t>
            </a:r>
            <a:r>
              <a:rPr lang="en-US" sz="4000" dirty="0" err="1" smtClean="0"/>
              <a:t>deoxyribose</a:t>
            </a:r>
            <a:r>
              <a:rPr lang="en-US" sz="4000" dirty="0" smtClean="0"/>
              <a:t> sugar                 </a:t>
            </a:r>
            <a:r>
              <a:rPr lang="en-US" sz="4000" dirty="0" err="1" smtClean="0"/>
              <a:t>deoxyadenosine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Guanine + ribose sugar   		</a:t>
            </a:r>
            <a:r>
              <a:rPr lang="en-US" sz="4000" dirty="0" err="1" smtClean="0"/>
              <a:t>guanosine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Guanine + </a:t>
            </a:r>
            <a:r>
              <a:rPr lang="en-US" sz="4000" dirty="0" err="1" smtClean="0"/>
              <a:t>deoxyribose</a:t>
            </a:r>
            <a:r>
              <a:rPr lang="en-US" sz="4000" dirty="0" smtClean="0"/>
              <a:t> sugar  	   </a:t>
            </a:r>
            <a:r>
              <a:rPr lang="en-US" sz="4000" dirty="0" err="1" smtClean="0"/>
              <a:t>deoxyguanosine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Cytosine + ribose sugar  		</a:t>
            </a:r>
            <a:r>
              <a:rPr lang="en-US" sz="4000" dirty="0" err="1" smtClean="0"/>
              <a:t>cystidine</a:t>
            </a:r>
            <a:endParaRPr lang="en-US" sz="4000" dirty="0" smtClean="0"/>
          </a:p>
          <a:p>
            <a:r>
              <a:rPr lang="en-US" sz="4000" dirty="0" smtClean="0"/>
              <a:t>Cytosine + </a:t>
            </a:r>
            <a:r>
              <a:rPr lang="en-US" sz="4000" dirty="0" err="1" smtClean="0"/>
              <a:t>deoxyribose</a:t>
            </a:r>
            <a:r>
              <a:rPr lang="en-US" sz="4000" dirty="0" smtClean="0"/>
              <a:t> sugar  		</a:t>
            </a:r>
            <a:r>
              <a:rPr lang="en-US" sz="4000" dirty="0" err="1" smtClean="0"/>
              <a:t>deoxycystidine</a:t>
            </a:r>
            <a:endParaRPr lang="en-US" sz="4000" dirty="0" smtClean="0"/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51960" y="320358"/>
            <a:ext cx="8229600" cy="114300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 NITROGENOUS BASE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74180" y="5524500"/>
            <a:ext cx="1661160" cy="7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848600" y="6164580"/>
            <a:ext cx="1569720" cy="53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637020" y="6766560"/>
            <a:ext cx="195834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008620" y="749046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28460" y="817626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168640" y="893064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1" name="Picture 2" descr="C:\Users\sns\Downloads\maxresdefaul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0186" r="20952"/>
          <a:stretch>
            <a:fillRect/>
          </a:stretch>
        </p:blipFill>
        <p:spPr>
          <a:xfrm>
            <a:off x="3268980" y="0"/>
            <a:ext cx="10675620" cy="1012624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/>
          </a:p>
        </p:txBody>
      </p:sp>
      <p:pic>
        <p:nvPicPr>
          <p:cNvPr id="5" name="Picture 2" descr="C:\Users\sns\Downloads\DNAbas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8840" y="0"/>
            <a:ext cx="13670280" cy="1025271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080" y="48037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 PHOSPHATE GROUP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680" y="2286000"/>
            <a:ext cx="16367760" cy="72237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 nucleotide ( or </a:t>
            </a:r>
            <a:r>
              <a:rPr lang="en-US" sz="4400" dirty="0" err="1" smtClean="0"/>
              <a:t>deoxynucleiotide</a:t>
            </a:r>
            <a:r>
              <a:rPr lang="en-US" sz="4400" dirty="0" smtClean="0"/>
              <a:t> depending upon the type of sugar present) is formed.</a:t>
            </a:r>
          </a:p>
          <a:p>
            <a:r>
              <a:rPr lang="en-US" sz="4400" dirty="0" smtClean="0"/>
              <a:t>Phosphate group is linked to 5’ OH of a nucleoside through a </a:t>
            </a:r>
            <a:r>
              <a:rPr lang="en-US" sz="4400" dirty="0" err="1" smtClean="0"/>
              <a:t>phosphoester</a:t>
            </a:r>
            <a:r>
              <a:rPr lang="en-US" sz="4400" dirty="0" smtClean="0"/>
              <a:t> linkage.</a:t>
            </a:r>
          </a:p>
          <a:p>
            <a:r>
              <a:rPr lang="en-US" sz="4400" dirty="0" smtClean="0"/>
              <a:t>Two nucleotides when liked through a 3’ to 5’ </a:t>
            </a:r>
            <a:r>
              <a:rPr lang="en-US" sz="4400" dirty="0" err="1" smtClean="0"/>
              <a:t>phophodiester</a:t>
            </a:r>
            <a:r>
              <a:rPr lang="en-US" sz="4400" dirty="0" smtClean="0"/>
              <a:t> linkage form a </a:t>
            </a:r>
            <a:r>
              <a:rPr lang="en-US" sz="4400" dirty="0" err="1" smtClean="0"/>
              <a:t>dinucleotide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a. one end with a free phosphate moiety at 5’ end of ribose sugar.</a:t>
            </a:r>
          </a:p>
          <a:p>
            <a:r>
              <a:rPr lang="en-US" sz="4400" dirty="0" smtClean="0"/>
              <a:t>b. the other end with a free hydroxyl 3’ OH group.</a:t>
            </a:r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34321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Topics to be covered 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0" y="2857500"/>
            <a:ext cx="16299180" cy="649224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Structure of DNA</a:t>
            </a:r>
          </a:p>
          <a:p>
            <a:r>
              <a:rPr lang="en-US" sz="5400" dirty="0" smtClean="0">
                <a:solidFill>
                  <a:srgbClr val="FF0000"/>
                </a:solidFill>
              </a:rPr>
              <a:t>Replication of DNA</a:t>
            </a:r>
          </a:p>
          <a:p>
            <a:r>
              <a:rPr lang="en-US" sz="5400" dirty="0" smtClean="0">
                <a:solidFill>
                  <a:srgbClr val="FF0000"/>
                </a:solidFill>
              </a:rPr>
              <a:t>Transcription process (making RNA to DNA)</a:t>
            </a:r>
          </a:p>
          <a:p>
            <a:r>
              <a:rPr lang="en-US" sz="5400" dirty="0" smtClean="0">
                <a:solidFill>
                  <a:srgbClr val="FF0000"/>
                </a:solidFill>
              </a:rPr>
              <a:t>The genetic code </a:t>
            </a:r>
          </a:p>
          <a:p>
            <a:r>
              <a:rPr lang="en-US" sz="5400" dirty="0" smtClean="0">
                <a:solidFill>
                  <a:srgbClr val="FF0000"/>
                </a:solidFill>
              </a:rPr>
              <a:t>The translation process – protein synthesis </a:t>
            </a:r>
          </a:p>
          <a:p>
            <a:r>
              <a:rPr lang="en-US" sz="5400" dirty="0" smtClean="0">
                <a:solidFill>
                  <a:srgbClr val="FF0000"/>
                </a:solidFill>
              </a:rPr>
              <a:t>Genomics </a:t>
            </a:r>
          </a:p>
          <a:p>
            <a:r>
              <a:rPr lang="en-US" sz="5400" dirty="0" smtClean="0">
                <a:solidFill>
                  <a:srgbClr val="FF0000"/>
                </a:solidFill>
              </a:rPr>
              <a:t>Essentials of  human genome sequencing or project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6120" y="29749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2316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US"/>
          </a:p>
        </p:txBody>
      </p:sp>
      <p:pic>
        <p:nvPicPr>
          <p:cNvPr id="5" name="Content Placeholder 3" descr="dna_structure2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4599" y="0"/>
            <a:ext cx="13310755" cy="976122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320358"/>
            <a:ext cx="1001268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Existing Knowledge of DNA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3900" y="2377440"/>
            <a:ext cx="8801100" cy="704088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/>
              <a:t>Polymer of nucleotides with 3 components</a:t>
            </a:r>
          </a:p>
          <a:p>
            <a:pPr lvl="1" eaLnBrk="1" hangingPunct="1"/>
            <a:r>
              <a:rPr lang="en-US" sz="4000" dirty="0" smtClean="0"/>
              <a:t>Pentose sugar (</a:t>
            </a:r>
            <a:r>
              <a:rPr lang="en-US" sz="4000" dirty="0" err="1" smtClean="0"/>
              <a:t>deoxyribose</a:t>
            </a:r>
            <a:r>
              <a:rPr lang="en-US" sz="4000" dirty="0" smtClean="0"/>
              <a:t>) and a phosphate group</a:t>
            </a:r>
          </a:p>
          <a:p>
            <a:pPr lvl="1"/>
            <a:r>
              <a:rPr lang="en-US" sz="4000" dirty="0" err="1" smtClean="0"/>
              <a:t>Purines</a:t>
            </a:r>
            <a:r>
              <a:rPr lang="en-US" sz="4000" dirty="0" smtClean="0"/>
              <a:t> = two rings</a:t>
            </a:r>
          </a:p>
          <a:p>
            <a:pPr lvl="2"/>
            <a:r>
              <a:rPr lang="en-US" sz="3600" dirty="0" smtClean="0"/>
              <a:t>Adenine (A)</a:t>
            </a:r>
          </a:p>
          <a:p>
            <a:pPr lvl="2"/>
            <a:r>
              <a:rPr lang="en-US" sz="3600" dirty="0" smtClean="0"/>
              <a:t>Guanine (G)</a:t>
            </a:r>
          </a:p>
          <a:p>
            <a:pPr lvl="1"/>
            <a:r>
              <a:rPr lang="en-US" sz="4000" dirty="0" err="1" smtClean="0"/>
              <a:t>Pyrimidines</a:t>
            </a:r>
            <a:r>
              <a:rPr lang="en-US" sz="4000" dirty="0" smtClean="0"/>
              <a:t> = one ring</a:t>
            </a:r>
          </a:p>
          <a:p>
            <a:pPr lvl="2"/>
            <a:r>
              <a:rPr lang="en-US" sz="3600" dirty="0" smtClean="0"/>
              <a:t> Thymine (T)</a:t>
            </a:r>
          </a:p>
          <a:p>
            <a:pPr lvl="2"/>
            <a:r>
              <a:rPr lang="en-US" sz="3600" dirty="0" smtClean="0"/>
              <a:t>Cytosine (C)</a:t>
            </a:r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-US"/>
          </a:p>
        </p:txBody>
      </p:sp>
      <p:pic>
        <p:nvPicPr>
          <p:cNvPr id="5" name="Picture 2" descr="E:\Chapter_16\B_Jpeg_Images\16_Labeled_Images\16_05DNAStrand-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5980" y="1627465"/>
            <a:ext cx="5875020" cy="8659535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0" y="366078"/>
            <a:ext cx="13190220" cy="1143000"/>
          </a:xfrm>
        </p:spPr>
        <p:txBody>
          <a:bodyPr>
            <a:noAutofit/>
          </a:bodyPr>
          <a:lstStyle/>
          <a:p>
            <a:r>
              <a:rPr lang="en-IN" sz="4800" dirty="0" smtClean="0"/>
              <a:t>Discoveries related to structure and composition of DNA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140" y="2720340"/>
            <a:ext cx="15636240" cy="6492240"/>
          </a:xfrm>
        </p:spPr>
        <p:txBody>
          <a:bodyPr>
            <a:normAutofit/>
          </a:bodyPr>
          <a:lstStyle/>
          <a:p>
            <a:r>
              <a:rPr lang="en-IN" sz="4400" dirty="0" smtClean="0"/>
              <a:t>Friedrich </a:t>
            </a:r>
            <a:r>
              <a:rPr lang="en-IN" sz="4400" dirty="0" err="1" smtClean="0"/>
              <a:t>Meischer</a:t>
            </a:r>
            <a:r>
              <a:rPr lang="en-IN" sz="4400" dirty="0" smtClean="0"/>
              <a:t> (1869) – </a:t>
            </a:r>
            <a:r>
              <a:rPr lang="en-IN" sz="4400" dirty="0" err="1" smtClean="0"/>
              <a:t>nuclein</a:t>
            </a:r>
            <a:r>
              <a:rPr lang="en-IN" sz="4400" dirty="0" smtClean="0"/>
              <a:t> </a:t>
            </a:r>
          </a:p>
          <a:p>
            <a:r>
              <a:rPr lang="en-IN" sz="4400" dirty="0" err="1" smtClean="0"/>
              <a:t>Levene</a:t>
            </a:r>
            <a:r>
              <a:rPr lang="en-IN" sz="4400" dirty="0" smtClean="0"/>
              <a:t> (1910) – found DNA contain phosphoric acid and </a:t>
            </a:r>
            <a:r>
              <a:rPr lang="en-IN" sz="4400" dirty="0" err="1" smtClean="0"/>
              <a:t>deoxyribose</a:t>
            </a:r>
            <a:r>
              <a:rPr lang="en-IN" sz="4400" dirty="0" smtClean="0"/>
              <a:t> sugar.</a:t>
            </a:r>
          </a:p>
          <a:p>
            <a:r>
              <a:rPr lang="en-IN" sz="4400" dirty="0" smtClean="0"/>
              <a:t>Erwin Chargaff (1950) – </a:t>
            </a:r>
            <a:r>
              <a:rPr lang="en-IN" sz="4400" dirty="0" err="1" smtClean="0"/>
              <a:t>chargaff</a:t>
            </a:r>
            <a:r>
              <a:rPr lang="en-IN" sz="4400" dirty="0" smtClean="0"/>
              <a:t> rule</a:t>
            </a:r>
          </a:p>
          <a:p>
            <a:r>
              <a:rPr lang="en-IN" sz="4400" dirty="0" smtClean="0"/>
              <a:t>James Watson and Francis Crick – double helical structure </a:t>
            </a:r>
            <a:endParaRPr lang="en-US" sz="4400" dirty="0" smtClean="0"/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13347923" cy="1001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-US"/>
          </a:p>
        </p:txBody>
      </p:sp>
      <p:pic>
        <p:nvPicPr>
          <p:cNvPr id="5" name="Picture 2" descr="C:\Users\SNS\Desktop\12568741_f49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0240" y="1005840"/>
            <a:ext cx="14013180" cy="928116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140" y="34321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Erwin Chargaff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63140"/>
            <a:ext cx="15659100" cy="313182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amount of A, T, G, and C in the DNA vary from species to species</a:t>
            </a:r>
          </a:p>
          <a:p>
            <a:pPr lvl="1" eaLnBrk="1" hangingPunct="1">
              <a:defRPr/>
            </a:pPr>
            <a:r>
              <a:rPr lang="en-US" dirty="0" smtClean="0"/>
              <a:t>Evidence of molecular diversity to increase DNA credibility</a:t>
            </a:r>
          </a:p>
          <a:p>
            <a:pPr eaLnBrk="1" hangingPunct="1">
              <a:defRPr/>
            </a:pPr>
            <a:r>
              <a:rPr lang="en-US" b="1" dirty="0" smtClean="0"/>
              <a:t>Chargaff’s rules</a:t>
            </a:r>
          </a:p>
          <a:p>
            <a:pPr lvl="1" eaLnBrk="1" hangingPunct="1">
              <a:defRPr/>
            </a:pPr>
            <a:r>
              <a:rPr lang="en-US" dirty="0" smtClean="0"/>
              <a:t>In each species, the amount of A = T while the amount of C = G</a:t>
            </a:r>
          </a:p>
          <a:p>
            <a:pPr eaLnBrk="1" hangingPunct="1">
              <a:defRPr/>
            </a:pPr>
            <a:r>
              <a:rPr lang="en-US" dirty="0" smtClean="0"/>
              <a:t>Importance unknown until discovery of double helix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-US"/>
          </a:p>
        </p:txBody>
      </p:sp>
      <p:graphicFrame>
        <p:nvGraphicFramePr>
          <p:cNvPr id="5" name="Group 136"/>
          <p:cNvGraphicFramePr>
            <a:graphicFrameLocks/>
          </p:cNvGraphicFramePr>
          <p:nvPr/>
        </p:nvGraphicFramePr>
        <p:xfrm>
          <a:off x="3345180" y="5958840"/>
          <a:ext cx="12268201" cy="3710941"/>
        </p:xfrm>
        <a:graphic>
          <a:graphicData uri="http://schemas.openxmlformats.org/drawingml/2006/table">
            <a:tbl>
              <a:tblPr/>
              <a:tblGrid>
                <a:gridCol w="3972994"/>
                <a:gridCol w="2100373"/>
                <a:gridCol w="2186412"/>
                <a:gridCol w="2064945"/>
                <a:gridCol w="1943477"/>
              </a:tblGrid>
              <a:tr h="555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Organism</a:t>
                      </a:r>
                    </a:p>
                  </a:txBody>
                  <a:tcPr marL="92345" marR="923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Human</a:t>
                      </a:r>
                    </a:p>
                  </a:txBody>
                  <a:tcPr marL="92345" marR="923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30.3%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30.3%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19.9%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19.5%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Chicken</a:t>
                      </a:r>
                    </a:p>
                  </a:txBody>
                  <a:tcPr marL="92345" marR="923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28.8%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29.2%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20.5%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21.5%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Grasshopper</a:t>
                      </a:r>
                    </a:p>
                  </a:txBody>
                  <a:tcPr marL="92345" marR="923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29.3% 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29.3%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20.5%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20.7%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Sea Urchin</a:t>
                      </a:r>
                    </a:p>
                  </a:txBody>
                  <a:tcPr marL="92345" marR="923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32.8%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32.1%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17.7%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17.3%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Wheat</a:t>
                      </a:r>
                    </a:p>
                  </a:txBody>
                  <a:tcPr marL="92345" marR="923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27.3%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27.1%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22.7%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22.8%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Yeast</a:t>
                      </a:r>
                    </a:p>
                  </a:txBody>
                  <a:tcPr marL="92345" marR="923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31.3%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32.9%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18.7%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17.1%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E. coli</a:t>
                      </a:r>
                    </a:p>
                  </a:txBody>
                  <a:tcPr marL="92345" marR="923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24.7%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23.6%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26.0%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25.7%</a:t>
                      </a:r>
                    </a:p>
                  </a:txBody>
                  <a:tcPr marL="92345" marR="923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00" y="457200"/>
            <a:ext cx="1014984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Identify the given structure 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2050" name="Picture 2" descr="C:\Users\Admin\Desktop\1200px-Desoxyadenosi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4540" y="1959558"/>
            <a:ext cx="7063740" cy="6498641"/>
          </a:xfrm>
          <a:prstGeom prst="rect">
            <a:avLst/>
          </a:prstGeom>
          <a:noFill/>
        </p:spPr>
      </p:pic>
      <p:pic>
        <p:nvPicPr>
          <p:cNvPr id="2051" name="Picture 3" descr="C:\Users\Admin\Desktop\1200px-Desoxyadenosi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2780" y="2537460"/>
            <a:ext cx="6261652" cy="576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980" y="594678"/>
            <a:ext cx="992124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Structure of poly nucleotide chain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1028" name="Picture 4" descr="C:\Users\Admin\Desktop\12_bio_chapter_6_fig_1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860" y="3661022"/>
            <a:ext cx="15740492" cy="4202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4098" name="Picture 2" descr="C:\Users\Admin\Desktop\nucleotide-rna-vs-dna_me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0778" y="2699384"/>
            <a:ext cx="14528482" cy="5854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3075" name="Picture 3" descr="C:\Users\Admin\Desktop\GOYSz6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-311090"/>
            <a:ext cx="12214465" cy="10598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660" y="45751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 DNA and RNA 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354580"/>
            <a:ext cx="15316200" cy="74295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Genetic material </a:t>
            </a:r>
          </a:p>
          <a:p>
            <a:r>
              <a:rPr lang="en-US" sz="4400" dirty="0" smtClean="0">
                <a:solidFill>
                  <a:srgbClr val="00B0F0"/>
                </a:solidFill>
              </a:rPr>
              <a:t>PROERTIES OF GENETIC MATERIALS</a:t>
            </a:r>
            <a:r>
              <a:rPr lang="en-US" sz="4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able to replicate itself.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Stable both chemically and structurally.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Provide the scope for slow changes (mutation)- required for evolution.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Express itself in the form of ‘</a:t>
            </a:r>
            <a:r>
              <a:rPr lang="en-US" sz="4400" dirty="0" err="1" smtClean="0">
                <a:solidFill>
                  <a:schemeClr val="tx1"/>
                </a:solidFill>
              </a:rPr>
              <a:t>Mendelian</a:t>
            </a:r>
            <a:r>
              <a:rPr lang="en-US" sz="4400" dirty="0" smtClean="0">
                <a:solidFill>
                  <a:schemeClr val="tx1"/>
                </a:solidFill>
              </a:rPr>
              <a:t> characters’.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Have the ability to direct their duplications – rule of base pairing  and </a:t>
            </a:r>
            <a:r>
              <a:rPr lang="en-US" sz="4400" dirty="0" err="1" smtClean="0">
                <a:solidFill>
                  <a:schemeClr val="tx1"/>
                </a:solidFill>
              </a:rPr>
              <a:t>complementarity</a:t>
            </a:r>
            <a:r>
              <a:rPr lang="en-US" sz="4400" dirty="0" smtClean="0">
                <a:solidFill>
                  <a:schemeClr val="tx1"/>
                </a:solidFill>
              </a:rPr>
              <a:t>.</a:t>
            </a:r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5122" name="Picture 2" descr="C:\Users\Admin\Desktop\DNA-Structure-Properties-Types-and-Func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8394" y="1341310"/>
            <a:ext cx="15776666" cy="828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0" y="366078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/>
            </a:r>
            <a:br>
              <a:rPr lang="en-US" sz="6600" dirty="0" smtClean="0">
                <a:solidFill>
                  <a:srgbClr val="FF0000"/>
                </a:solidFill>
              </a:rPr>
            </a:br>
            <a:r>
              <a:rPr lang="en-US" sz="6600" dirty="0" smtClean="0">
                <a:solidFill>
                  <a:srgbClr val="FF0000"/>
                </a:solidFill>
              </a:rPr>
              <a:t>Chargaff's </a:t>
            </a:r>
            <a:r>
              <a:rPr lang="en-US" sz="6600" b="1" dirty="0" smtClean="0">
                <a:solidFill>
                  <a:srgbClr val="FF0000"/>
                </a:solidFill>
              </a:rPr>
              <a:t>rules</a:t>
            </a:r>
            <a:r>
              <a:rPr lang="en-US" sz="6600" dirty="0" smtClean="0">
                <a:solidFill>
                  <a:srgbClr val="FF0000"/>
                </a:solidFill>
              </a:rPr>
              <a:t>. </a:t>
            </a:r>
            <a:br>
              <a:rPr lang="en-US" sz="6600" dirty="0" smtClean="0">
                <a:solidFill>
                  <a:srgbClr val="FF0000"/>
                </a:solidFill>
              </a:rPr>
            </a:b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6146" name="Picture 2" descr="C:\Users\Admin\Desktop\64109747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63" y="1551623"/>
            <a:ext cx="10316741" cy="3066097"/>
          </a:xfrm>
          <a:prstGeom prst="rect">
            <a:avLst/>
          </a:prstGeom>
          <a:noFill/>
        </p:spPr>
      </p:pic>
      <p:pic>
        <p:nvPicPr>
          <p:cNvPr id="6147" name="Picture 3" descr="C:\Users\Admin\Desktop\chargaff-ru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030" y="3627120"/>
            <a:ext cx="9156700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6" ma:contentTypeDescription="Create a new document." ma:contentTypeScope="" ma:versionID="0f8ce1cef1e4caa3020e6a174acd0930">
  <xsd:schema xmlns:xsd="http://www.w3.org/2001/XMLSchema" xmlns:xs="http://www.w3.org/2001/XMLSchema" xmlns:p="http://schemas.microsoft.com/office/2006/metadata/properties" xmlns:ns2="e91115c6-dbcc-4792-b5e1-0b7c1f988c2a" xmlns:ns3="821f6280-7ad3-4db6-8140-807316f79181" targetNamespace="http://schemas.microsoft.com/office/2006/metadata/properties" ma:root="true" ma:fieldsID="0a0442c29586a04a533800e49467c506" ns2:_="" ns3:_="">
    <xsd:import namespace="e91115c6-dbcc-4792-b5e1-0b7c1f988c2a"/>
    <xsd:import namespace="821f6280-7ad3-4db6-8140-807316f791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f6280-7ad3-4db6-8140-807316f791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77C2BB-FE7E-4D08-9834-5272365273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C7B882-9ED6-4F42-B09B-9EC77E306C9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8284F3F-D93D-4DEA-9017-BC5AD0170B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1115c6-dbcc-4792-b5e1-0b7c1f988c2a"/>
    <ds:schemaRef ds:uri="821f6280-7ad3-4db6-8140-807316f791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702</Words>
  <Application>Microsoft Office PowerPoint</Application>
  <PresentationFormat>Custom</PresentationFormat>
  <Paragraphs>165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1_Office Theme</vt:lpstr>
      <vt:lpstr>Slide 1</vt:lpstr>
      <vt:lpstr>Topics to be covered </vt:lpstr>
      <vt:lpstr>Identify the given structure </vt:lpstr>
      <vt:lpstr>Structure of poly nucleotide chain</vt:lpstr>
      <vt:lpstr>Slide 5</vt:lpstr>
      <vt:lpstr>Slide 6</vt:lpstr>
      <vt:lpstr>The DNA and RNA </vt:lpstr>
      <vt:lpstr>Slide 8</vt:lpstr>
      <vt:lpstr> Chargaff's rules.  </vt:lpstr>
      <vt:lpstr>The Search for Genetic Material</vt:lpstr>
      <vt:lpstr>Slide 11</vt:lpstr>
      <vt:lpstr>Cont…. </vt:lpstr>
      <vt:lpstr> THE DNA </vt:lpstr>
      <vt:lpstr>Slide 14</vt:lpstr>
      <vt:lpstr>Structure of a poly nucleotide chain (DNA/RNA)</vt:lpstr>
      <vt:lpstr>A NITROGENOUS BASE</vt:lpstr>
      <vt:lpstr>Slide 17</vt:lpstr>
      <vt:lpstr>Slide 18</vt:lpstr>
      <vt:lpstr>A PHOSPHATE GROUP</vt:lpstr>
      <vt:lpstr>Slide 20</vt:lpstr>
      <vt:lpstr>Existing Knowledge of DNA</vt:lpstr>
      <vt:lpstr>Discoveries related to structure and composition of DNA</vt:lpstr>
      <vt:lpstr>Slide 23</vt:lpstr>
      <vt:lpstr>Slide 24</vt:lpstr>
      <vt:lpstr>Erwin Chargaff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101</cp:revision>
  <dcterms:created xsi:type="dcterms:W3CDTF">2006-08-16T00:00:00Z</dcterms:created>
  <dcterms:modified xsi:type="dcterms:W3CDTF">2020-09-02T04:30:47Z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